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84" r:id="rId10"/>
    <p:sldId id="261" r:id="rId11"/>
    <p:sldId id="266" r:id="rId12"/>
    <p:sldId id="267" r:id="rId13"/>
    <p:sldId id="268" r:id="rId14"/>
    <p:sldId id="269" r:id="rId15"/>
    <p:sldId id="262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5" r:id="rId24"/>
    <p:sldId id="281" r:id="rId25"/>
    <p:sldId id="278" r:id="rId26"/>
    <p:sldId id="282" r:id="rId27"/>
    <p:sldId id="280" r:id="rId28"/>
    <p:sldId id="285" r:id="rId29"/>
    <p:sldId id="283" r:id="rId30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5"/>
    <p:restoredTop sz="94499"/>
  </p:normalViewPr>
  <p:slideViewPr>
    <p:cSldViewPr snapToGrid="0" snapToObjects="1">
      <p:cViewPr>
        <p:scale>
          <a:sx n="160" d="100"/>
          <a:sy n="160" d="100"/>
        </p:scale>
        <p:origin x="96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55E9D-EDEB-A643-B5FA-CB7AD984AEEC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0C412-57D2-DB4A-98B0-BCA0D9787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0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0C412-57D2-DB4A-98B0-BCA0D9787E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3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357C-C02C-CDEF-3365-8F7D3FAFB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CF32-102C-071B-15FF-27B04630A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17275-67B3-A083-6B07-C1DE582F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F12C0-3AD3-4038-7658-3D0B5C8A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C6171-B2D1-96D9-9770-D0BF4B10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5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1304-2323-B304-B8BF-8E0A3750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6A249-2021-71E0-91FB-DB7F1004A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53329-08DD-FB6E-8BE9-B1404DC2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3F5A9-9B2A-3A6E-CEF0-AA761C93E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FDE42-8A32-1264-7FC6-38D8178D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8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3EA7EE-8C3F-0BF6-3B2F-286FBA462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8689B-F53D-FE8C-4488-9C2CF7871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AFC43-86B3-D81A-E0D6-BB35CB6A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E358F-1C3C-822C-8B67-2123FD67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E40FA-80E4-1A53-D374-EA120CB6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7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450E-A1A8-8A39-D242-C88F1C54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C2098-EBDC-4D75-5E18-3EB83FAEE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F3083-8183-3E44-FB95-023C69DF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1BA6B-4907-EE2D-D67C-434F88E4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93D63-03BA-432A-630C-EAC9330A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31C6-CD15-D8EF-4D48-98C6998A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E8AE9-5FF9-AAA4-2F62-CA9AEC919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EFFEA-99FF-CBAF-B6C9-3F3D5057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EB3E9-4498-AB6A-101E-78BD40CB4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E071-B295-69EF-B38D-2630B424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50B4-05ED-AD1B-0270-832C775B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DF3DF-03C6-98B0-073F-4D68B7808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F0561-47C0-0B44-F97F-548DC9D1F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28D3A-A096-E67C-2B7F-CD9DEE07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1FC77-0B39-4AA1-9BB6-A0DFC9EF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16309-F7AE-AE47-8D61-0082FB0E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4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0F63-5F06-78E9-99B2-6C1BF9B2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A0D94-E5E4-2728-69C6-00C5EDD63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BE457-7897-F8CA-3D4F-2D36BB940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16121-6C2F-0255-8ECA-006AC4FCF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5440A-2567-6858-CC36-6378E4BE4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AD1CC8-6910-A01B-8E9F-A21316AF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93D10-9953-8D79-DCC2-E1C20C8C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68422-3B15-1ACC-0BCA-C2B4E4CC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7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E142-A338-7F18-A402-39D79F11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A303A-9805-E443-A29B-65975DA4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353DB-F534-59FD-4962-C4D98418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16754-82BF-1973-F510-42566188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4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C8B79A-9F92-BDB1-5090-5E73AE7D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F860-0FA3-4C82-F2B2-5E0D4BAE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85A05-19A9-1EB2-B088-45BEF80C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1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2762-7794-26E3-1638-71B253F1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A793-4864-5FB0-C936-E3DE45570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2CCAF-095A-A3AF-E72A-AC64B9F9D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AC2F3-70DC-FBCB-27B4-DF2BFA31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030A7-5ECA-BBD2-3C53-EE22F7BA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D5B06-5F5E-B79C-95C8-A6492C00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4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C008-9DFA-4976-9237-3E1D55CA8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39573-B584-D8C2-922F-A18DBD54F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05C7F-6E38-AF23-FE4C-8984AFCCB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D283D-60F9-1D25-E487-99CAB359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8ED44-9F9E-5071-EE49-88D9FEB7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90FB1-2D91-264D-3B17-418D1EED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5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FFF3E0-C445-5751-8CF8-60A1D88F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796E0-76D1-C63A-525F-8290840DD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A2633-4899-1D94-958B-F258B4653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31E4C-F1C3-0346-9F15-86FAADA08896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3BA8F-1417-330F-5B2A-E1A6CAFAF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5BD52-254E-C255-EB82-CF4641A85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0754C-AC05-0F44-B42D-4AB61AD8E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4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1D2D-B8A0-3321-525F-6279267E8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Colaboración</a:t>
            </a:r>
            <a:r>
              <a:rPr lang="en-US" dirty="0"/>
              <a:t> INMEGEN, metatranscriptoma NASH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0B1F6-CB78-365F-810C-F5834804D0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19.08.2022</a:t>
            </a:r>
          </a:p>
        </p:txBody>
      </p:sp>
    </p:spTree>
    <p:extLst>
      <p:ext uri="{BB962C8B-B14F-4D97-AF65-F5344CB8AC3E}">
        <p14:creationId xmlns:p14="http://schemas.microsoft.com/office/powerpoint/2010/main" val="4080804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estratificando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género</a:t>
            </a:r>
            <a:r>
              <a:rPr lang="en-US" dirty="0">
                <a:solidFill>
                  <a:schemeClr val="accent1"/>
                </a:solidFill>
              </a:rPr>
              <a:t> (Male)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3DBB8-F722-9DB2-4FAF-129F626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" y="71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A63221-E3EE-8418-312B-91348A20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032002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609B6F-7D34-A568-C605-226403DF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064003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28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estratificando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género</a:t>
            </a:r>
            <a:r>
              <a:rPr lang="en-US" dirty="0">
                <a:solidFill>
                  <a:schemeClr val="accent1"/>
                </a:solidFill>
              </a:rPr>
              <a:t> (Male)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3DBB8-F722-9DB2-4FAF-129F626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" y="71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A63221-E3EE-8418-312B-91348A20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32002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609B6F-7D34-A568-C605-226403DF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64003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338CFE-0364-9398-C513-F757262B3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160000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3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estratificando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género</a:t>
            </a:r>
            <a:r>
              <a:rPr lang="en-US" dirty="0">
                <a:solidFill>
                  <a:schemeClr val="accent1"/>
                </a:solidFill>
              </a:rPr>
              <a:t> (Male)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CBAF1-BEF1-65E4-89C4-2FF699342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859321" y="710142"/>
            <a:ext cx="8473357" cy="605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938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estratificando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género</a:t>
            </a:r>
            <a:r>
              <a:rPr lang="en-US" dirty="0">
                <a:solidFill>
                  <a:schemeClr val="accent1"/>
                </a:solidFill>
              </a:rPr>
              <a:t> (Male)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3DBB8-F722-9DB2-4FAF-129F626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" y="71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A63221-E3EE-8418-312B-91348A20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32002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609B6F-7D34-A568-C605-226403DF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64003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6C31257-4A06-C3EC-4981-0216F2532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5998" y="359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288D160-ACC1-EF55-22C6-42E5D2F8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127999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338CFE-0364-9398-C513-F757262B3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160000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780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1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estratificando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género</a:t>
            </a:r>
            <a:r>
              <a:rPr lang="en-US" dirty="0">
                <a:solidFill>
                  <a:schemeClr val="accent1"/>
                </a:solidFill>
              </a:rPr>
              <a:t> (Female)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3DBB8-F722-9DB2-4FAF-129F626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" y="71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A63221-E3EE-8418-312B-91348A20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32002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609B6F-7D34-A568-C605-226403DF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64003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338CFE-0364-9398-C513-F757262B3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160000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90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estratificando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género</a:t>
            </a:r>
            <a:r>
              <a:rPr lang="en-US" dirty="0">
                <a:solidFill>
                  <a:schemeClr val="accent1"/>
                </a:solidFill>
              </a:rPr>
              <a:t> (Female)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3DBB8-F722-9DB2-4FAF-129F626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" y="71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A63221-E3EE-8418-312B-91348A20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32002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609B6F-7D34-A568-C605-226403DF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64003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338CFE-0364-9398-C513-F757262B3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160000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12CFAEB-5D1A-0BF1-76EA-61F1B87F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0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4701FA6-63CC-D6A9-E14F-ED2E40D6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4080000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741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estratificando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género</a:t>
            </a:r>
            <a:r>
              <a:rPr lang="en-US" dirty="0">
                <a:solidFill>
                  <a:schemeClr val="accent1"/>
                </a:solidFill>
              </a:rPr>
              <a:t> (Female)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CBAF1-BEF1-65E4-89C4-2FF699342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35510" y="1121705"/>
            <a:ext cx="7320980" cy="52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3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estratificando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género</a:t>
            </a:r>
            <a:r>
              <a:rPr lang="en-US" dirty="0">
                <a:solidFill>
                  <a:schemeClr val="accent1"/>
                </a:solidFill>
              </a:rPr>
              <a:t> (Female)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3DBB8-F722-9DB2-4FAF-129F626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" y="71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A63221-E3EE-8418-312B-91348A20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32002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609B6F-7D34-A568-C605-226403DF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64003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6C31257-4A06-C3EC-4981-0216F2532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5998" y="359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288D160-ACC1-EF55-22C6-42E5D2F8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127999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338CFE-0364-9398-C513-F757262B3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160000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07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Pipeline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7F6D3B9-B662-F8C3-B819-0AC04A47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34" y="710142"/>
            <a:ext cx="7327900" cy="60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4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35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1D2D-B8A0-3321-525F-6279267E8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Análisis de expresión diferencial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0B1F6-CB78-365F-810C-F5834804D0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29.06.2022</a:t>
            </a:r>
          </a:p>
        </p:txBody>
      </p:sp>
    </p:spTree>
    <p:extLst>
      <p:ext uri="{BB962C8B-B14F-4D97-AF65-F5344CB8AC3E}">
        <p14:creationId xmlns:p14="http://schemas.microsoft.com/office/powerpoint/2010/main" val="1231715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Comparaciones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14969-6019-62E9-BBC3-3A78B12F73E5}"/>
              </a:ext>
            </a:extLst>
          </p:cNvPr>
          <p:cNvSpPr txBox="1"/>
          <p:nvPr/>
        </p:nvSpPr>
        <p:spPr>
          <a:xfrm>
            <a:off x="389466" y="1536174"/>
            <a:ext cx="11413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2400" dirty="0"/>
              <a:t>NASH vs Control </a:t>
            </a:r>
            <a:r>
              <a:rPr lang="en-US" sz="2400" dirty="0" err="1"/>
              <a:t>considerando</a:t>
            </a:r>
            <a:r>
              <a:rPr lang="en-US" sz="2400" dirty="0"/>
              <a:t> </a:t>
            </a:r>
            <a:r>
              <a:rPr lang="en-US" sz="2400" dirty="0" err="1"/>
              <a:t>todas</a:t>
            </a:r>
            <a:r>
              <a:rPr lang="en-US" sz="2400" dirty="0"/>
              <a:t> las </a:t>
            </a:r>
            <a:r>
              <a:rPr lang="en-US" sz="2400" dirty="0" err="1"/>
              <a:t>muestras</a:t>
            </a:r>
            <a:endParaRPr lang="en-US" sz="2400" dirty="0"/>
          </a:p>
          <a:p>
            <a:pPr marL="342900" indent="-342900" algn="ctr">
              <a:buAutoNum type="arabicPeriod"/>
            </a:pPr>
            <a:r>
              <a:rPr lang="en-US" sz="2400" dirty="0"/>
              <a:t>NASH vs Control </a:t>
            </a:r>
            <a:r>
              <a:rPr lang="en-US" sz="2400" dirty="0" err="1"/>
              <a:t>estratificando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género</a:t>
            </a:r>
            <a:r>
              <a:rPr lang="en-US" sz="2400" dirty="0"/>
              <a:t> (Male)</a:t>
            </a:r>
          </a:p>
          <a:p>
            <a:pPr marL="342900" indent="-342900" algn="ctr">
              <a:buFontTx/>
              <a:buAutoNum type="arabicPeriod"/>
            </a:pPr>
            <a:r>
              <a:rPr lang="en-US" sz="2400" dirty="0"/>
              <a:t>NASH vs Control </a:t>
            </a:r>
            <a:r>
              <a:rPr lang="en-US" sz="2400" dirty="0" err="1"/>
              <a:t>estratificando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género</a:t>
            </a:r>
            <a:r>
              <a:rPr lang="en-US" sz="2400" dirty="0"/>
              <a:t> (Female)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408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687B1B7-6988-9150-2FE3-0D45E4AD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considerando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todas</a:t>
            </a:r>
            <a:r>
              <a:rPr lang="en-US" dirty="0">
                <a:solidFill>
                  <a:schemeClr val="accent1"/>
                </a:solidFill>
              </a:rPr>
              <a:t> las </a:t>
            </a:r>
            <a:r>
              <a:rPr lang="en-US" dirty="0" err="1">
                <a:solidFill>
                  <a:schemeClr val="accent1"/>
                </a:solidFill>
              </a:rPr>
              <a:t>muestras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10D5-207A-8976-045B-82DF91798668}"/>
              </a:ext>
            </a:extLst>
          </p:cNvPr>
          <p:cNvSpPr txBox="1"/>
          <p:nvPr/>
        </p:nvSpPr>
        <p:spPr>
          <a:xfrm>
            <a:off x="3601767" y="6128336"/>
            <a:ext cx="49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Familias</a:t>
            </a:r>
            <a:r>
              <a:rPr lang="en-US" sz="2400" dirty="0"/>
              <a:t> de genes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519D34-17CF-1A8C-05A2-04D0500B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24159" y="844077"/>
            <a:ext cx="5143681" cy="51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60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A5D3B-C0DF-F90D-03F3-BC2867BF1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47782" y="944579"/>
            <a:ext cx="5318340" cy="529871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687B1B7-6988-9150-2FE3-0D45E4AD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considerando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todas</a:t>
            </a:r>
            <a:r>
              <a:rPr lang="en-US" dirty="0">
                <a:solidFill>
                  <a:schemeClr val="accent1"/>
                </a:solidFill>
              </a:rPr>
              <a:t> las </a:t>
            </a:r>
            <a:r>
              <a:rPr lang="en-US" dirty="0" err="1">
                <a:solidFill>
                  <a:schemeClr val="accent1"/>
                </a:solidFill>
              </a:rPr>
              <a:t>muestras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1069F-DF8F-378D-A969-70A2890AB51A}"/>
              </a:ext>
            </a:extLst>
          </p:cNvPr>
          <p:cNvSpPr txBox="1"/>
          <p:nvPr/>
        </p:nvSpPr>
        <p:spPr>
          <a:xfrm>
            <a:off x="777659" y="6147855"/>
            <a:ext cx="49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Correlación</a:t>
            </a:r>
            <a:r>
              <a:rPr lang="en-US" sz="2400" dirty="0"/>
              <a:t> entre </a:t>
            </a:r>
            <a:r>
              <a:rPr lang="en-US" sz="2400" dirty="0" err="1"/>
              <a:t>muestras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10D5-207A-8976-045B-82DF91798668}"/>
              </a:ext>
            </a:extLst>
          </p:cNvPr>
          <p:cNvSpPr txBox="1"/>
          <p:nvPr/>
        </p:nvSpPr>
        <p:spPr>
          <a:xfrm>
            <a:off x="6425878" y="6147856"/>
            <a:ext cx="49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Genes </a:t>
            </a:r>
            <a:r>
              <a:rPr lang="en-US" sz="2400" dirty="0" err="1"/>
              <a:t>sobreexpresados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C6C25-FBD8-1100-82E7-404AD9ED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078569"/>
            <a:ext cx="4988463" cy="49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00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687B1B7-6988-9150-2FE3-0D45E4AD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considerando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muestras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femeninas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10D5-207A-8976-045B-82DF91798668}"/>
              </a:ext>
            </a:extLst>
          </p:cNvPr>
          <p:cNvSpPr txBox="1"/>
          <p:nvPr/>
        </p:nvSpPr>
        <p:spPr>
          <a:xfrm>
            <a:off x="3601767" y="6147855"/>
            <a:ext cx="49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Familias</a:t>
            </a:r>
            <a:r>
              <a:rPr lang="en-US" sz="2400" dirty="0"/>
              <a:t> de genes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571346-92DE-2E87-6021-6D56825D5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" r="30"/>
          <a:stretch/>
        </p:blipFill>
        <p:spPr>
          <a:xfrm>
            <a:off x="3638607" y="970146"/>
            <a:ext cx="4914785" cy="49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94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A5D3B-C0DF-F90D-03F3-BC2867BF1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71851" y="1047323"/>
            <a:ext cx="5074368" cy="507436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687B1B7-6988-9150-2FE3-0D45E4AD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considerando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femeninas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1069F-DF8F-378D-A969-70A2890AB51A}"/>
              </a:ext>
            </a:extLst>
          </p:cNvPr>
          <p:cNvSpPr txBox="1"/>
          <p:nvPr/>
        </p:nvSpPr>
        <p:spPr>
          <a:xfrm>
            <a:off x="777660" y="6027003"/>
            <a:ext cx="49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Correlación</a:t>
            </a:r>
            <a:r>
              <a:rPr lang="en-US" sz="2400" dirty="0"/>
              <a:t> entre </a:t>
            </a:r>
            <a:r>
              <a:rPr lang="en-US" sz="2400" dirty="0" err="1"/>
              <a:t>muestras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10D5-207A-8976-045B-82DF91798668}"/>
              </a:ext>
            </a:extLst>
          </p:cNvPr>
          <p:cNvSpPr txBox="1"/>
          <p:nvPr/>
        </p:nvSpPr>
        <p:spPr>
          <a:xfrm>
            <a:off x="6425878" y="6147856"/>
            <a:ext cx="49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Genes </a:t>
            </a:r>
            <a:r>
              <a:rPr lang="en-US" sz="2400" dirty="0" err="1"/>
              <a:t>sobreexpresados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C6C25-FBD8-1100-82E7-404AD9ED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0721" y="1047323"/>
            <a:ext cx="5102811" cy="51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1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687B1B7-6988-9150-2FE3-0D45E4AD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considerando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muestras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masculinas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10D5-207A-8976-045B-82DF91798668}"/>
              </a:ext>
            </a:extLst>
          </p:cNvPr>
          <p:cNvSpPr txBox="1"/>
          <p:nvPr/>
        </p:nvSpPr>
        <p:spPr>
          <a:xfrm>
            <a:off x="3931645" y="6147857"/>
            <a:ext cx="49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Familias</a:t>
            </a:r>
            <a:r>
              <a:rPr lang="en-US" sz="2400" dirty="0"/>
              <a:t> de genes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5C867-F8BC-BD87-711A-438CCC06C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" b="179"/>
          <a:stretch/>
        </p:blipFill>
        <p:spPr>
          <a:xfrm>
            <a:off x="3794752" y="807306"/>
            <a:ext cx="5262251" cy="5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A5D3B-C0DF-F90D-03F3-BC2867BF1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71851" y="1047323"/>
            <a:ext cx="5074368" cy="507436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687B1B7-6988-9150-2FE3-0D45E4AD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considerando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masculinas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1069F-DF8F-378D-A969-70A2890AB51A}"/>
              </a:ext>
            </a:extLst>
          </p:cNvPr>
          <p:cNvSpPr txBox="1"/>
          <p:nvPr/>
        </p:nvSpPr>
        <p:spPr>
          <a:xfrm>
            <a:off x="777660" y="6027003"/>
            <a:ext cx="49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Correlación</a:t>
            </a:r>
            <a:r>
              <a:rPr lang="en-US" sz="2400" dirty="0"/>
              <a:t> entre </a:t>
            </a:r>
            <a:r>
              <a:rPr lang="en-US" sz="2400" dirty="0" err="1"/>
              <a:t>muestras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D10D5-207A-8976-045B-82DF91798668}"/>
              </a:ext>
            </a:extLst>
          </p:cNvPr>
          <p:cNvSpPr txBox="1"/>
          <p:nvPr/>
        </p:nvSpPr>
        <p:spPr>
          <a:xfrm>
            <a:off x="6425878" y="6147856"/>
            <a:ext cx="498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Genes </a:t>
            </a:r>
            <a:r>
              <a:rPr lang="en-US" sz="2400" dirty="0" err="1"/>
              <a:t>sobreexpresados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C6C25-FBD8-1100-82E7-404AD9ED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0721" y="1047323"/>
            <a:ext cx="5102811" cy="51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11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6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Metadata final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2C821D-7ECD-8ABA-8B3B-495B6F57E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82740"/>
              </p:ext>
            </p:extLst>
          </p:nvPr>
        </p:nvGraphicFramePr>
        <p:xfrm>
          <a:off x="5437299" y="710132"/>
          <a:ext cx="1317402" cy="614786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15863">
                  <a:extLst>
                    <a:ext uri="{9D8B030D-6E8A-4147-A177-3AD203B41FA5}">
                      <a16:colId xmlns:a16="http://schemas.microsoft.com/office/drawing/2014/main" val="143392147"/>
                    </a:ext>
                  </a:extLst>
                </a:gridCol>
                <a:gridCol w="369813">
                  <a:extLst>
                    <a:ext uri="{9D8B030D-6E8A-4147-A177-3AD203B41FA5}">
                      <a16:colId xmlns:a16="http://schemas.microsoft.com/office/drawing/2014/main" val="4107398540"/>
                    </a:ext>
                  </a:extLst>
                </a:gridCol>
                <a:gridCol w="431726">
                  <a:extLst>
                    <a:ext uri="{9D8B030D-6E8A-4147-A177-3AD203B41FA5}">
                      <a16:colId xmlns:a16="http://schemas.microsoft.com/office/drawing/2014/main" val="1278960891"/>
                    </a:ext>
                  </a:extLst>
                </a:gridCol>
              </a:tblGrid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sample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Status_1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1919110505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RL509-mf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493990056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RL511-mf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3846299179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RL514-mf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3690031814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RL516-mf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4100657841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RL518-mf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1803509977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RL528-mf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3770334114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RL568-mf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766009920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RL569-mf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3269765349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RL573-mf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812249412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RL585-mf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001396160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RL591-mf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3915987879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RL601-mf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3920262017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RL605-mf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890199190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RL606-mf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960716294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RL607-mf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117741200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RL610-mf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4150001292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RL613-mf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4010377904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RL616-mf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1132590717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RL627-mf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433533239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RL628-mf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512036100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RL641-mf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3088304462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RL651-mf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1555688941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RL654-mf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103860703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RL656-mf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419792914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RL659-mf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557411925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RL663-mf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819471220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RL665-mf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3994766962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RL667-mf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82478703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RL668-mf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726662226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RL679-mf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644823341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RL680-mf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1210421211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RL682-mf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563291078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RL683-mf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NASH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570942919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RL686-mf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601216757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RL691-mf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1408304092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RL693-mf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3639592399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RL700-mf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2182596722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RL703-mf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1876397796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RL704-mf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Control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922379462"/>
                  </a:ext>
                </a:extLst>
              </a:tr>
              <a:tr h="14994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RL725-mf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ndale Mono" panose="020B0509000000000004" pitchFamily="49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Female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Control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44" marR="2344" marT="2344" marB="0" anchor="b"/>
                </a:tc>
                <a:extLst>
                  <a:ext uri="{0D108BD9-81ED-4DB2-BD59-A6C34878D82A}">
                    <a16:rowId xmlns:a16="http://schemas.microsoft.com/office/drawing/2014/main" val="1457245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96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Comparaciones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14969-6019-62E9-BBC3-3A78B12F73E5}"/>
              </a:ext>
            </a:extLst>
          </p:cNvPr>
          <p:cNvSpPr txBox="1"/>
          <p:nvPr/>
        </p:nvSpPr>
        <p:spPr>
          <a:xfrm>
            <a:off x="389466" y="1536174"/>
            <a:ext cx="11413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2400" dirty="0"/>
              <a:t>NASH vs Control </a:t>
            </a:r>
            <a:r>
              <a:rPr lang="en-US" sz="2400" dirty="0" err="1"/>
              <a:t>considerando</a:t>
            </a:r>
            <a:r>
              <a:rPr lang="en-US" sz="2400" dirty="0"/>
              <a:t> </a:t>
            </a:r>
            <a:r>
              <a:rPr lang="en-US" sz="2400" dirty="0" err="1"/>
              <a:t>todas</a:t>
            </a:r>
            <a:r>
              <a:rPr lang="en-US" sz="2400" dirty="0"/>
              <a:t> las </a:t>
            </a:r>
            <a:r>
              <a:rPr lang="en-US" sz="2400" dirty="0" err="1"/>
              <a:t>muestras</a:t>
            </a:r>
            <a:endParaRPr lang="en-US" sz="2400" dirty="0"/>
          </a:p>
          <a:p>
            <a:pPr marL="342900" indent="-342900" algn="ctr">
              <a:buAutoNum type="arabicPeriod"/>
            </a:pPr>
            <a:r>
              <a:rPr lang="en-US" sz="2400" dirty="0"/>
              <a:t>NASH vs Control </a:t>
            </a:r>
            <a:r>
              <a:rPr lang="en-US" sz="2400" dirty="0" err="1"/>
              <a:t>estratificando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género</a:t>
            </a:r>
            <a:r>
              <a:rPr lang="en-US" sz="2400" dirty="0"/>
              <a:t> (Male)</a:t>
            </a:r>
          </a:p>
          <a:p>
            <a:pPr marL="342900" indent="-342900" algn="ctr">
              <a:buFontTx/>
              <a:buAutoNum type="arabicPeriod"/>
            </a:pPr>
            <a:r>
              <a:rPr lang="en-US" sz="2400" dirty="0"/>
              <a:t>NASH vs Control </a:t>
            </a:r>
            <a:r>
              <a:rPr lang="en-US" sz="2400" dirty="0" err="1"/>
              <a:t>estratificando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género</a:t>
            </a:r>
            <a:r>
              <a:rPr lang="en-US" sz="2400" dirty="0"/>
              <a:t> (Female)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189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considerando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todas</a:t>
            </a:r>
            <a:r>
              <a:rPr lang="en-US" dirty="0">
                <a:solidFill>
                  <a:schemeClr val="accent1"/>
                </a:solidFill>
              </a:rPr>
              <a:t> las </a:t>
            </a:r>
            <a:r>
              <a:rPr lang="en-US" dirty="0" err="1">
                <a:solidFill>
                  <a:schemeClr val="accent1"/>
                </a:solidFill>
              </a:rPr>
              <a:t>muestras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3DBB8-F722-9DB2-4FAF-129F626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" y="71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A63221-E3EE-8418-312B-91348A20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32002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609B6F-7D34-A568-C605-226403DF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64003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338CFE-0364-9398-C513-F757262B3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160000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68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considerando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todas</a:t>
            </a:r>
            <a:r>
              <a:rPr lang="en-US" dirty="0">
                <a:solidFill>
                  <a:schemeClr val="accent1"/>
                </a:solidFill>
              </a:rPr>
              <a:t> las </a:t>
            </a:r>
            <a:r>
              <a:rPr lang="en-US" dirty="0" err="1">
                <a:solidFill>
                  <a:schemeClr val="accent1"/>
                </a:solidFill>
              </a:rPr>
              <a:t>muestras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3DBB8-F722-9DB2-4FAF-129F626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" y="71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A63221-E3EE-8418-312B-91348A20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32002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609B6F-7D34-A568-C605-226403DF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64003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6C31257-4A06-C3EC-4981-0216F2532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5998" y="359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288D160-ACC1-EF55-22C6-42E5D2F8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127999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338CFE-0364-9398-C513-F757262B3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160000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63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considerando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todas</a:t>
            </a:r>
            <a:r>
              <a:rPr lang="en-US" dirty="0">
                <a:solidFill>
                  <a:schemeClr val="accent1"/>
                </a:solidFill>
              </a:rPr>
              <a:t> las </a:t>
            </a:r>
            <a:r>
              <a:rPr lang="en-US" dirty="0" err="1">
                <a:solidFill>
                  <a:schemeClr val="accent1"/>
                </a:solidFill>
              </a:rPr>
              <a:t>muestras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CBAF1-BEF1-65E4-89C4-2FF699342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859321" y="710142"/>
            <a:ext cx="8473358" cy="605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39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NASH vs Control </a:t>
            </a:r>
            <a:r>
              <a:rPr lang="en-US" sz="3600" dirty="0" err="1">
                <a:solidFill>
                  <a:schemeClr val="accent1"/>
                </a:solidFill>
              </a:rPr>
              <a:t>considerando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err="1">
                <a:solidFill>
                  <a:schemeClr val="accent1"/>
                </a:solidFill>
              </a:rPr>
              <a:t>todas</a:t>
            </a:r>
            <a:r>
              <a:rPr lang="en-US" sz="3600" dirty="0">
                <a:solidFill>
                  <a:schemeClr val="accent1"/>
                </a:solidFill>
              </a:rPr>
              <a:t> las </a:t>
            </a:r>
            <a:r>
              <a:rPr lang="en-US" sz="3600" dirty="0" err="1">
                <a:solidFill>
                  <a:schemeClr val="accent1"/>
                </a:solidFill>
              </a:rPr>
              <a:t>muestras</a:t>
            </a:r>
            <a:r>
              <a:rPr lang="en-US" sz="3600" dirty="0">
                <a:solidFill>
                  <a:schemeClr val="accent1"/>
                </a:solidFill>
              </a:rPr>
              <a:t>, Bray Curtis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3DBB8-F722-9DB2-4FAF-129F626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" y="71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A63221-E3EE-8418-312B-91348A20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32002" y="71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6C31257-4A06-C3EC-4981-0216F2532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5998" y="359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288D160-ACC1-EF55-22C6-42E5D2F8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4127999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338CFE-0364-9398-C513-F757262B3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60000" y="3590140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68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444-9023-CE4F-E15A-CD31E6E5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014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NASH vs Control </a:t>
            </a:r>
            <a:r>
              <a:rPr lang="en-US" dirty="0" err="1">
                <a:solidFill>
                  <a:schemeClr val="accent1"/>
                </a:solidFill>
              </a:rPr>
              <a:t>considerando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todas</a:t>
            </a:r>
            <a:r>
              <a:rPr lang="en-US" dirty="0">
                <a:solidFill>
                  <a:schemeClr val="accent1"/>
                </a:solidFill>
              </a:rPr>
              <a:t> las </a:t>
            </a:r>
            <a:r>
              <a:rPr lang="en-US" dirty="0" err="1">
                <a:solidFill>
                  <a:schemeClr val="accent1"/>
                </a:solidFill>
              </a:rPr>
              <a:t>muestras</a:t>
            </a:r>
            <a:r>
              <a:rPr lang="en-US" dirty="0">
                <a:solidFill>
                  <a:schemeClr val="accent1"/>
                </a:solidFill>
              </a:rPr>
              <a:t>, Jaccard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3DBB8-F722-9DB2-4FAF-129F6265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2" y="3590144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1A63221-E3EE-8418-312B-91348A20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031999" y="359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609B6F-7D34-A568-C605-226403DF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64000" y="359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6C31257-4A06-C3EC-4981-0216F2532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" y="710144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288D160-ACC1-EF55-22C6-42E5D2F8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032000" y="71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C338CFE-0364-9398-C513-F757262B3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064001" y="710142"/>
            <a:ext cx="4032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89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365</Words>
  <Application>Microsoft Macintosh PowerPoint</Application>
  <PresentationFormat>Widescreen</PresentationFormat>
  <Paragraphs>166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Andale Mono</vt:lpstr>
      <vt:lpstr>Arial</vt:lpstr>
      <vt:lpstr>Calibri</vt:lpstr>
      <vt:lpstr>Calibri Light</vt:lpstr>
      <vt:lpstr>Office Theme</vt:lpstr>
      <vt:lpstr>Colaboración INMEGEN, metatranscriptoma NASH</vt:lpstr>
      <vt:lpstr>Pipeline</vt:lpstr>
      <vt:lpstr>Metadata final</vt:lpstr>
      <vt:lpstr>Comparaciones</vt:lpstr>
      <vt:lpstr>NASH vs Control considerando todas las muestras</vt:lpstr>
      <vt:lpstr>NASH vs Control considerando todas las muestras</vt:lpstr>
      <vt:lpstr>NASH vs Control considerando todas las muestras</vt:lpstr>
      <vt:lpstr>NASH vs Control considerando todas las muestras, Bray Curtis</vt:lpstr>
      <vt:lpstr>NASH vs Control considerando todas las muestras, Jaccard</vt:lpstr>
      <vt:lpstr>PowerPoint Presentation</vt:lpstr>
      <vt:lpstr>NASH vs Control estratificando por género (Male)</vt:lpstr>
      <vt:lpstr>NASH vs Control estratificando por género (Male)</vt:lpstr>
      <vt:lpstr>NASH vs Control estratificando por género (Male)</vt:lpstr>
      <vt:lpstr>NASH vs Control estratificando por género (Male)</vt:lpstr>
      <vt:lpstr>PowerPoint Presentation</vt:lpstr>
      <vt:lpstr>NASH vs Control estratificando por género (Female)</vt:lpstr>
      <vt:lpstr>NASH vs Control estratificando por género (Female)</vt:lpstr>
      <vt:lpstr>NASH vs Control estratificando por género (Female)</vt:lpstr>
      <vt:lpstr>NASH vs Control estratificando por género (Female)</vt:lpstr>
      <vt:lpstr>PowerPoint Presentation</vt:lpstr>
      <vt:lpstr>Análisis de expresión diferencial </vt:lpstr>
      <vt:lpstr>Comparaciones</vt:lpstr>
      <vt:lpstr>NASH vs Control considerando todas las muestras</vt:lpstr>
      <vt:lpstr>NASH vs Control considerando todas las muestras</vt:lpstr>
      <vt:lpstr>NASH vs Control considerando muestras femeninas</vt:lpstr>
      <vt:lpstr>NASH vs Control considerando femeninas</vt:lpstr>
      <vt:lpstr>NASH vs Control considerando muestras masculinas</vt:lpstr>
      <vt:lpstr>NASH vs Control considerando masculinas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Colaboración INMEGEN, metatranscriptoma NASH</dc:title>
  <dc:creator>LUIGUI MICHEL GALLARDO BECERRA</dc:creator>
  <cp:lastModifiedBy>LUIGUI MICHEL GALLARDO BECERRA</cp:lastModifiedBy>
  <cp:revision>14</cp:revision>
  <dcterms:created xsi:type="dcterms:W3CDTF">2022-06-22T15:39:37Z</dcterms:created>
  <dcterms:modified xsi:type="dcterms:W3CDTF">2022-09-01T16:54:00Z</dcterms:modified>
</cp:coreProperties>
</file>